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sldIdLst>
    <p:sldId id="938" r:id="rId3"/>
    <p:sldId id="939" r:id="rId4"/>
    <p:sldId id="941" r:id="rId5"/>
    <p:sldId id="940" r:id="rId6"/>
    <p:sldId id="942" r:id="rId7"/>
    <p:sldId id="943" r:id="rId8"/>
    <p:sldId id="944" r:id="rId9"/>
    <p:sldId id="945" r:id="rId10"/>
    <p:sldId id="946" r:id="rId11"/>
    <p:sldId id="947" r:id="rId12"/>
    <p:sldId id="1686" r:id="rId13"/>
    <p:sldId id="1676" r:id="rId14"/>
    <p:sldId id="937" r:id="rId15"/>
  </p:sldIdLst>
  <p:sldSz cx="12192000" cy="6858000"/>
  <p:notesSz cx="6858000" cy="9144000"/>
  <p:defaultTextStyle>
    <a:defPPr>
      <a:defRPr lang="en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A9DFF"/>
    <a:srgbClr val="2BB2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799"/>
    <p:restoredTop sz="95196"/>
  </p:normalViewPr>
  <p:slideViewPr>
    <p:cSldViewPr snapToGrid="0" snapToObjects="1">
      <p:cViewPr varScale="1">
        <p:scale>
          <a:sx n="48" d="100"/>
          <a:sy n="48" d="100"/>
        </p:scale>
        <p:origin x="224" y="1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B2332-B219-AD42-81AF-723D1BDA77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7B69EC-010B-FA4B-8EEE-BFB955E84A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8CC67B-C93C-5142-8648-BA2F52053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9A256-4948-7441-BFB7-E34736FAC7CA}" type="datetimeFigureOut">
              <a:rPr lang="en-US" smtClean="0"/>
              <a:t>10/21/20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4C461A-89E2-A048-97E6-9D19480C75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362270-3668-E24A-8F86-F2027D162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AA8A2-CD96-0D42-9706-43FA32BAA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3251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9CF23E-98D2-5348-8633-61B8F1965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CC80B7-EECC-3243-ABA9-4D8246DC76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A1BD06-7079-5742-A614-6F760724E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9A256-4948-7441-BFB7-E34736FAC7CA}" type="datetimeFigureOut">
              <a:rPr lang="en-US" smtClean="0"/>
              <a:t>10/21/20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A85DB4-0E60-BF42-81BE-23A2CE441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AF50BD-3393-2747-87B5-167D26281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AA8A2-CD96-0D42-9706-43FA32BAA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1414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04FB577-8CA7-1546-843A-E6587710C0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DE4D52-81DE-F248-A51F-6CA3A2C06E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64288-277C-B74E-B213-A0C22C9800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9A256-4948-7441-BFB7-E34736FAC7CA}" type="datetimeFigureOut">
              <a:rPr lang="en-US" smtClean="0"/>
              <a:t>10/21/20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CDF215-E31E-3846-AFF2-AD311AE3B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C98118-6318-CC40-AD02-DA17110F0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AA8A2-CD96-0D42-9706-43FA32BAA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9258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48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914400" y="914400"/>
            <a:ext cx="10363200" cy="1143000"/>
          </a:xfrm>
        </p:spPr>
        <p:txBody>
          <a:bodyPr/>
          <a:lstStyle>
            <a:lvl1pPr algn="ctr">
              <a:defRPr/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sp>
        <p:nvSpPr>
          <p:cNvPr id="65549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828800" y="4191000"/>
            <a:ext cx="8534400" cy="1752600"/>
          </a:xfrm>
        </p:spPr>
        <p:txBody>
          <a:bodyPr/>
          <a:lstStyle>
            <a:lvl1pPr marL="0" indent="0" algn="ctr">
              <a:buFont typeface="Wingdings" panose="05000000000000000000" pitchFamily="2" charset="2"/>
              <a:buNone/>
              <a:defRPr/>
            </a:lvl1pPr>
          </a:lstStyle>
          <a:p>
            <a:pPr lvl="0"/>
            <a:r>
              <a:rPr lang="en-US" noProof="0"/>
              <a:t>Click to edit Master subtitle style</a:t>
            </a:r>
          </a:p>
        </p:txBody>
      </p:sp>
      <p:sp>
        <p:nvSpPr>
          <p:cNvPr id="4" name="Rectangle 14">
            <a:extLst>
              <a:ext uri="{FF2B5EF4-FFF2-40B4-BE49-F238E27FC236}">
                <a16:creationId xmlns:a16="http://schemas.microsoft.com/office/drawing/2014/main" id="{CDBCAAF1-0AEE-444B-8087-6B5881691F3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1320800" y="6248400"/>
            <a:ext cx="2540000" cy="457200"/>
          </a:xfrm>
        </p:spPr>
        <p:txBody>
          <a:bodyPr anchor="b"/>
          <a:lstStyle>
            <a:lvl1pPr>
              <a:defRPr>
                <a:solidFill>
                  <a:schemeClr val="bg2"/>
                </a:solidFill>
                <a:latin typeface="Tahoma" panose="020B0604030504040204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15">
            <a:extLst>
              <a:ext uri="{FF2B5EF4-FFF2-40B4-BE49-F238E27FC236}">
                <a16:creationId xmlns:a16="http://schemas.microsoft.com/office/drawing/2014/main" id="{095169AD-720F-DF47-87F9-7410CD2AEF7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4572000" y="6248400"/>
            <a:ext cx="3860800" cy="457200"/>
          </a:xfrm>
        </p:spPr>
        <p:txBody>
          <a:bodyPr anchor="b"/>
          <a:lstStyle>
            <a:lvl1pPr>
              <a:defRPr>
                <a:solidFill>
                  <a:schemeClr val="bg2"/>
                </a:solidFill>
                <a:latin typeface="Tahoma" panose="020B0604030504040204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C331E504-9DC9-994F-B713-915CC5D2E2A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9144000" y="6248400"/>
            <a:ext cx="2540000" cy="457200"/>
          </a:xfrm>
        </p:spPr>
        <p:txBody>
          <a:bodyPr anchor="b"/>
          <a:lstStyle>
            <a:lvl1pPr>
              <a:defRPr>
                <a:solidFill>
                  <a:schemeClr val="bg2"/>
                </a:solidFill>
                <a:latin typeface="Tahoma" panose="020B0604030504040204" pitchFamily="34" charset="0"/>
              </a:defRPr>
            </a:lvl1pPr>
          </a:lstStyle>
          <a:p>
            <a:fld id="{B92BD7B1-0431-4649-AFFA-29E51DACDA73}" type="slidenum">
              <a:rPr lang="en-US" altLang="en-FI"/>
              <a:pPr/>
              <a:t>‹#›</a:t>
            </a:fld>
            <a:endParaRPr lang="en-US" altLang="en-FI"/>
          </a:p>
        </p:txBody>
      </p:sp>
    </p:spTree>
    <p:extLst>
      <p:ext uri="{BB962C8B-B14F-4D97-AF65-F5344CB8AC3E}">
        <p14:creationId xmlns:p14="http://schemas.microsoft.com/office/powerpoint/2010/main" val="6106282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Rectangle 16">
            <a:extLst>
              <a:ext uri="{FF2B5EF4-FFF2-40B4-BE49-F238E27FC236}">
                <a16:creationId xmlns:a16="http://schemas.microsoft.com/office/drawing/2014/main" id="{5D2B11F7-57BE-7343-B69F-394D0EFC504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17">
            <a:extLst>
              <a:ext uri="{FF2B5EF4-FFF2-40B4-BE49-F238E27FC236}">
                <a16:creationId xmlns:a16="http://schemas.microsoft.com/office/drawing/2014/main" id="{47AE007A-8E70-4343-B3C0-EC40B092CB9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8">
            <a:extLst>
              <a:ext uri="{FF2B5EF4-FFF2-40B4-BE49-F238E27FC236}">
                <a16:creationId xmlns:a16="http://schemas.microsoft.com/office/drawing/2014/main" id="{D7269EC3-BA31-B74E-BAA1-C68DF278FA4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CE92AAB-AF19-B346-A03D-AA3C5B9BF884}" type="slidenum">
              <a:rPr lang="en-US" altLang="en-FI"/>
              <a:pPr/>
              <a:t>‹#›</a:t>
            </a:fld>
            <a:endParaRPr lang="en-US" altLang="en-FI"/>
          </a:p>
        </p:txBody>
      </p:sp>
    </p:spTree>
    <p:extLst>
      <p:ext uri="{BB962C8B-B14F-4D97-AF65-F5344CB8AC3E}">
        <p14:creationId xmlns:p14="http://schemas.microsoft.com/office/powerpoint/2010/main" val="39729693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</p:spPr>
        <p:txBody>
          <a:bodyPr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Rectangle 16">
            <a:extLst>
              <a:ext uri="{FF2B5EF4-FFF2-40B4-BE49-F238E27FC236}">
                <a16:creationId xmlns:a16="http://schemas.microsoft.com/office/drawing/2014/main" id="{01734C90-DADB-984F-820D-BD03AAE9A13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17">
            <a:extLst>
              <a:ext uri="{FF2B5EF4-FFF2-40B4-BE49-F238E27FC236}">
                <a16:creationId xmlns:a16="http://schemas.microsoft.com/office/drawing/2014/main" id="{A072890B-9C53-EE4F-9E95-F6B95CC3074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8">
            <a:extLst>
              <a:ext uri="{FF2B5EF4-FFF2-40B4-BE49-F238E27FC236}">
                <a16:creationId xmlns:a16="http://schemas.microsoft.com/office/drawing/2014/main" id="{E460ED48-1BDC-C04F-838F-D893271D37F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10E8A2C-2835-0840-919C-EF324BCB1C86}" type="slidenum">
              <a:rPr lang="en-US" altLang="en-FI"/>
              <a:pPr/>
              <a:t>‹#›</a:t>
            </a:fld>
            <a:endParaRPr lang="en-US" altLang="en-FI"/>
          </a:p>
        </p:txBody>
      </p:sp>
    </p:spTree>
    <p:extLst>
      <p:ext uri="{BB962C8B-B14F-4D97-AF65-F5344CB8AC3E}">
        <p14:creationId xmlns:p14="http://schemas.microsoft.com/office/powerpoint/2010/main" val="26250959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914400" y="1752600"/>
            <a:ext cx="5080000" cy="4876800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97600" y="1752600"/>
            <a:ext cx="5080000" cy="4876800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5" name="Rectangle 16">
            <a:extLst>
              <a:ext uri="{FF2B5EF4-FFF2-40B4-BE49-F238E27FC236}">
                <a16:creationId xmlns:a16="http://schemas.microsoft.com/office/drawing/2014/main" id="{074BF7B0-D996-624D-864D-26DF0739EFF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7">
            <a:extLst>
              <a:ext uri="{FF2B5EF4-FFF2-40B4-BE49-F238E27FC236}">
                <a16:creationId xmlns:a16="http://schemas.microsoft.com/office/drawing/2014/main" id="{A686D37F-981C-5048-B4A3-9A04CAEBE9E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18">
            <a:extLst>
              <a:ext uri="{FF2B5EF4-FFF2-40B4-BE49-F238E27FC236}">
                <a16:creationId xmlns:a16="http://schemas.microsoft.com/office/drawing/2014/main" id="{B91B781A-5C73-194D-A8BA-BAA90465602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288B0CB-6CD7-3D48-AF81-1551D1C35DA7}" type="slidenum">
              <a:rPr lang="en-US" altLang="en-FI"/>
              <a:pPr/>
              <a:t>‹#›</a:t>
            </a:fld>
            <a:endParaRPr lang="en-US" altLang="en-FI"/>
          </a:p>
        </p:txBody>
      </p:sp>
    </p:spTree>
    <p:extLst>
      <p:ext uri="{BB962C8B-B14F-4D97-AF65-F5344CB8AC3E}">
        <p14:creationId xmlns:p14="http://schemas.microsoft.com/office/powerpoint/2010/main" val="35284229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40317" y="365126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40318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40318" y="2505075"/>
            <a:ext cx="5158316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7" name="Rectangle 16">
            <a:extLst>
              <a:ext uri="{FF2B5EF4-FFF2-40B4-BE49-F238E27FC236}">
                <a16:creationId xmlns:a16="http://schemas.microsoft.com/office/drawing/2014/main" id="{CA77A285-A6C2-6443-8399-5BBAD29A381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17">
            <a:extLst>
              <a:ext uri="{FF2B5EF4-FFF2-40B4-BE49-F238E27FC236}">
                <a16:creationId xmlns:a16="http://schemas.microsoft.com/office/drawing/2014/main" id="{B63F56FE-21BC-8D4A-A08B-CC8894827B0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18">
            <a:extLst>
              <a:ext uri="{FF2B5EF4-FFF2-40B4-BE49-F238E27FC236}">
                <a16:creationId xmlns:a16="http://schemas.microsoft.com/office/drawing/2014/main" id="{9ABC5495-3E11-B740-BCDE-64D0FAB1806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E4415CA-DADC-3845-A1AF-58E24082C753}" type="slidenum">
              <a:rPr lang="en-US" altLang="en-FI"/>
              <a:pPr/>
              <a:t>‹#›</a:t>
            </a:fld>
            <a:endParaRPr lang="en-US" altLang="en-FI"/>
          </a:p>
        </p:txBody>
      </p:sp>
    </p:spTree>
    <p:extLst>
      <p:ext uri="{BB962C8B-B14F-4D97-AF65-F5344CB8AC3E}">
        <p14:creationId xmlns:p14="http://schemas.microsoft.com/office/powerpoint/2010/main" val="1964316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Rectangle 16">
            <a:extLst>
              <a:ext uri="{FF2B5EF4-FFF2-40B4-BE49-F238E27FC236}">
                <a16:creationId xmlns:a16="http://schemas.microsoft.com/office/drawing/2014/main" id="{D3837294-8AD0-C648-99A2-1A760DF4AE9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17">
            <a:extLst>
              <a:ext uri="{FF2B5EF4-FFF2-40B4-BE49-F238E27FC236}">
                <a16:creationId xmlns:a16="http://schemas.microsoft.com/office/drawing/2014/main" id="{FF58AE1C-2D33-2D44-ADB2-A0B175B3D4C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18">
            <a:extLst>
              <a:ext uri="{FF2B5EF4-FFF2-40B4-BE49-F238E27FC236}">
                <a16:creationId xmlns:a16="http://schemas.microsoft.com/office/drawing/2014/main" id="{D020E1DA-0D10-F54A-93E2-C6E1198233B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D0A2C50-CC3E-F14D-8730-9AAE76C7D374}" type="slidenum">
              <a:rPr lang="en-US" altLang="en-FI"/>
              <a:pPr/>
              <a:t>‹#›</a:t>
            </a:fld>
            <a:endParaRPr lang="en-US" altLang="en-FI"/>
          </a:p>
        </p:txBody>
      </p:sp>
    </p:spTree>
    <p:extLst>
      <p:ext uri="{BB962C8B-B14F-4D97-AF65-F5344CB8AC3E}">
        <p14:creationId xmlns:p14="http://schemas.microsoft.com/office/powerpoint/2010/main" val="296918875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6">
            <a:extLst>
              <a:ext uri="{FF2B5EF4-FFF2-40B4-BE49-F238E27FC236}">
                <a16:creationId xmlns:a16="http://schemas.microsoft.com/office/drawing/2014/main" id="{E0579197-CD50-7948-8CAF-8A354405028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17">
            <a:extLst>
              <a:ext uri="{FF2B5EF4-FFF2-40B4-BE49-F238E27FC236}">
                <a16:creationId xmlns:a16="http://schemas.microsoft.com/office/drawing/2014/main" id="{FE1B1D23-5FC5-664A-A74D-A4A6D2A66EA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18">
            <a:extLst>
              <a:ext uri="{FF2B5EF4-FFF2-40B4-BE49-F238E27FC236}">
                <a16:creationId xmlns:a16="http://schemas.microsoft.com/office/drawing/2014/main" id="{6E2387F1-7F09-904F-8007-8AD3CAFDE33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F157348-B34A-B14E-AB60-70F165B4A4CE}" type="slidenum">
              <a:rPr lang="en-US" altLang="en-FI"/>
              <a:pPr/>
              <a:t>‹#›</a:t>
            </a:fld>
            <a:endParaRPr lang="en-US" altLang="en-FI"/>
          </a:p>
        </p:txBody>
      </p:sp>
    </p:spTree>
    <p:extLst>
      <p:ext uri="{BB962C8B-B14F-4D97-AF65-F5344CB8AC3E}">
        <p14:creationId xmlns:p14="http://schemas.microsoft.com/office/powerpoint/2010/main" val="36964185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Rectangle 16">
            <a:extLst>
              <a:ext uri="{FF2B5EF4-FFF2-40B4-BE49-F238E27FC236}">
                <a16:creationId xmlns:a16="http://schemas.microsoft.com/office/drawing/2014/main" id="{A88477AA-34EB-5642-9859-8549D3918EB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7">
            <a:extLst>
              <a:ext uri="{FF2B5EF4-FFF2-40B4-BE49-F238E27FC236}">
                <a16:creationId xmlns:a16="http://schemas.microsoft.com/office/drawing/2014/main" id="{AC40ACC4-E957-3E43-8971-E85AD8E974E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18">
            <a:extLst>
              <a:ext uri="{FF2B5EF4-FFF2-40B4-BE49-F238E27FC236}">
                <a16:creationId xmlns:a16="http://schemas.microsoft.com/office/drawing/2014/main" id="{D803C2C8-264B-5442-ABF7-6506FC3DE8B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452F25-8DDA-044E-8B83-26E8E9E50220}" type="slidenum">
              <a:rPr lang="en-US" altLang="en-FI"/>
              <a:pPr/>
              <a:t>‹#›</a:t>
            </a:fld>
            <a:endParaRPr lang="en-US" altLang="en-FI"/>
          </a:p>
        </p:txBody>
      </p:sp>
    </p:spTree>
    <p:extLst>
      <p:ext uri="{BB962C8B-B14F-4D97-AF65-F5344CB8AC3E}">
        <p14:creationId xmlns:p14="http://schemas.microsoft.com/office/powerpoint/2010/main" val="2818040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0DB76-5FAF-D848-8AC2-D0DAC53D4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03D1BF-714A-4F4F-A3C3-B408D1CC3B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8920E3-E405-734E-976E-5AC1AB0AD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9A256-4948-7441-BFB7-E34736FAC7CA}" type="datetimeFigureOut">
              <a:rPr lang="en-US" smtClean="0"/>
              <a:t>10/21/20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EE09C8-34E9-9B46-A307-262980B6B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5E210E-243A-4D4C-A5CE-4CA574092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AA8A2-CD96-0D42-9706-43FA32BAA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27641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Rectangle 16">
            <a:extLst>
              <a:ext uri="{FF2B5EF4-FFF2-40B4-BE49-F238E27FC236}">
                <a16:creationId xmlns:a16="http://schemas.microsoft.com/office/drawing/2014/main" id="{5A6000CD-847D-CD48-AF42-A56A6C0D656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7">
            <a:extLst>
              <a:ext uri="{FF2B5EF4-FFF2-40B4-BE49-F238E27FC236}">
                <a16:creationId xmlns:a16="http://schemas.microsoft.com/office/drawing/2014/main" id="{B2538EF8-CB8B-844A-BA7E-E387309F729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18">
            <a:extLst>
              <a:ext uri="{FF2B5EF4-FFF2-40B4-BE49-F238E27FC236}">
                <a16:creationId xmlns:a16="http://schemas.microsoft.com/office/drawing/2014/main" id="{B0D605FA-58B7-364E-B552-6E71ABA4DD1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FB7E3F1-0766-E148-B290-FD9C519EF1C7}" type="slidenum">
              <a:rPr lang="en-US" altLang="en-FI"/>
              <a:pPr/>
              <a:t>‹#›</a:t>
            </a:fld>
            <a:endParaRPr lang="en-US" altLang="en-FI"/>
          </a:p>
        </p:txBody>
      </p:sp>
    </p:spTree>
    <p:extLst>
      <p:ext uri="{BB962C8B-B14F-4D97-AF65-F5344CB8AC3E}">
        <p14:creationId xmlns:p14="http://schemas.microsoft.com/office/powerpoint/2010/main" val="414778993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Rectangle 16">
            <a:extLst>
              <a:ext uri="{FF2B5EF4-FFF2-40B4-BE49-F238E27FC236}">
                <a16:creationId xmlns:a16="http://schemas.microsoft.com/office/drawing/2014/main" id="{4296601E-CFD7-644D-9BA0-E1CA9721CC5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17">
            <a:extLst>
              <a:ext uri="{FF2B5EF4-FFF2-40B4-BE49-F238E27FC236}">
                <a16:creationId xmlns:a16="http://schemas.microsoft.com/office/drawing/2014/main" id="{B091D74B-27E2-FF45-AF15-EE35C451A31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8">
            <a:extLst>
              <a:ext uri="{FF2B5EF4-FFF2-40B4-BE49-F238E27FC236}">
                <a16:creationId xmlns:a16="http://schemas.microsoft.com/office/drawing/2014/main" id="{13B26312-FC0F-C041-A8E3-A824CDA6A58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811E6BC-737A-6A40-9D24-E918141C4BF2}" type="slidenum">
              <a:rPr lang="en-US" altLang="en-FI"/>
              <a:pPr/>
              <a:t>‹#›</a:t>
            </a:fld>
            <a:endParaRPr lang="en-US" altLang="en-FI"/>
          </a:p>
        </p:txBody>
      </p:sp>
    </p:spTree>
    <p:extLst>
      <p:ext uri="{BB962C8B-B14F-4D97-AF65-F5344CB8AC3E}">
        <p14:creationId xmlns:p14="http://schemas.microsoft.com/office/powerpoint/2010/main" val="26550665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88400" y="381000"/>
            <a:ext cx="2692400" cy="6248400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711200" y="381000"/>
            <a:ext cx="7874000" cy="6248400"/>
          </a:xfr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Rectangle 16">
            <a:extLst>
              <a:ext uri="{FF2B5EF4-FFF2-40B4-BE49-F238E27FC236}">
                <a16:creationId xmlns:a16="http://schemas.microsoft.com/office/drawing/2014/main" id="{BFDF6D62-6FD1-C14E-B139-714FA798551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17">
            <a:extLst>
              <a:ext uri="{FF2B5EF4-FFF2-40B4-BE49-F238E27FC236}">
                <a16:creationId xmlns:a16="http://schemas.microsoft.com/office/drawing/2014/main" id="{0AB0ABB2-7948-6E4F-8D47-2071D6AAC24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8">
            <a:extLst>
              <a:ext uri="{FF2B5EF4-FFF2-40B4-BE49-F238E27FC236}">
                <a16:creationId xmlns:a16="http://schemas.microsoft.com/office/drawing/2014/main" id="{EFF78890-CD8C-0944-96A1-BD5BC43084A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61C8240-7AA8-0148-B510-4958D959D1B0}" type="slidenum">
              <a:rPr lang="en-US" altLang="en-FI"/>
              <a:pPr/>
              <a:t>‹#›</a:t>
            </a:fld>
            <a:endParaRPr lang="en-US" altLang="en-FI"/>
          </a:p>
        </p:txBody>
      </p:sp>
    </p:spTree>
    <p:extLst>
      <p:ext uri="{BB962C8B-B14F-4D97-AF65-F5344CB8AC3E}">
        <p14:creationId xmlns:p14="http://schemas.microsoft.com/office/powerpoint/2010/main" val="1001542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E1AED2-F1F8-174A-AD20-6C418C6E3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F51CBC-B3CF-8047-A742-CC2CCA5EB1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B7C3D0-C8BC-BE42-BEFE-0B1E3B66A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9A256-4948-7441-BFB7-E34736FAC7CA}" type="datetimeFigureOut">
              <a:rPr lang="en-US" smtClean="0"/>
              <a:t>10/21/20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0A7BC3-6A7A-8746-9324-1F9D6B5FB9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50473D-3502-184B-BA28-0588DA6118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AA8A2-CD96-0D42-9706-43FA32BAA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8068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DEEF91-E6BD-4448-9BDD-D835525F5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288CC4-7F2B-2249-9F16-1328B88A6B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243F96-472B-3C4D-A92F-BBCF92B7D0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4A6921-4A60-7B4F-A178-CD410EE059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9A256-4948-7441-BFB7-E34736FAC7CA}" type="datetimeFigureOut">
              <a:rPr lang="en-US" smtClean="0"/>
              <a:t>10/21/20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7D7637-928C-FF48-B140-0DCA27A3A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E59DB7-B46B-D747-BE6C-3F2172265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AA8A2-CD96-0D42-9706-43FA32BAA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5775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FC4D7-4A15-0B4D-81B1-3C212A43B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149B83-55D1-934C-ADF1-2222CF4A29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911369-0EA9-9F48-B0DD-8BFEF66552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6B4551-AAB5-814A-9CE2-E57D745432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DA77D4-B995-804C-8B76-DB4E87E4A6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4214E47-614E-A54B-8DEA-62B922BC5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9A256-4948-7441-BFB7-E34736FAC7CA}" type="datetimeFigureOut">
              <a:rPr lang="en-US" smtClean="0"/>
              <a:t>10/21/20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D5A7A0-4D71-6048-AC78-8B47D7849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BFD9AE2-4B75-5E42-8925-C75B4D9BE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AA8A2-CD96-0D42-9706-43FA32BAA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5969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6A3D0-2F24-7C4F-883E-FD04F92120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620EAA-F960-2740-BC10-3B2F0130B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9A256-4948-7441-BFB7-E34736FAC7CA}" type="datetimeFigureOut">
              <a:rPr lang="en-US" smtClean="0"/>
              <a:t>10/21/20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D12645-DA16-114C-A355-04C10B13C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80B878-240B-5144-A10C-97D0C4F97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AA8A2-CD96-0D42-9706-43FA32BAA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229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C6A9D5B-75E9-B94F-9C57-C8FE9A2F7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9A256-4948-7441-BFB7-E34736FAC7CA}" type="datetimeFigureOut">
              <a:rPr lang="en-US" smtClean="0"/>
              <a:t>10/21/20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81D284D-069B-FE46-8F76-ADF6CEE85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E318FC-4039-CC41-88C5-157E92B9C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AA8A2-CD96-0D42-9706-43FA32BAA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944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525F2-CBD2-C247-BB8D-B8D4EABC8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F448A1-CDD3-2D45-9423-F971AD996D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DF7CE3-32F1-C847-B45B-178ACA5FDA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642722-C02C-354C-B4A0-57D024D8AC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9A256-4948-7441-BFB7-E34736FAC7CA}" type="datetimeFigureOut">
              <a:rPr lang="en-US" smtClean="0"/>
              <a:t>10/21/20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45851D-5053-784E-BF35-D529484B8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FD4474-063A-6F46-BC2C-853341CBD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AA8A2-CD96-0D42-9706-43FA32BAA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8199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308CA0-9CD3-EA4B-B019-AB38F51AA6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EBD857-765E-7048-AE33-813A104C54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E7AF0C-1BC4-7445-94E5-437DEF78BD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621035-7168-7344-B7A6-56A4FF994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9A256-4948-7441-BFB7-E34736FAC7CA}" type="datetimeFigureOut">
              <a:rPr lang="en-US" smtClean="0"/>
              <a:t>10/21/20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99DF48-B745-7E40-BCF9-B55B9BB39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23298A-AFDC-CB4D-9EB0-31713C7CF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AA8A2-CD96-0D42-9706-43FA32BAA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065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86D070-8345-7547-86E9-840E9F78C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1B90D9-1D86-CE4D-9FB1-CB7391B0F3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25F212-5E92-3A49-A16F-DA3AB2C899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89A256-4948-7441-BFB7-E34736FAC7CA}" type="datetimeFigureOut">
              <a:rPr lang="en-US" smtClean="0"/>
              <a:t>10/21/20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BA98AA-A7A8-D749-8A34-141689E0F5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6CBAB5-9C3B-A548-91B3-482100BAF7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5AA8A2-CD96-0D42-9706-43FA32BAA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916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4">
            <a:extLst>
              <a:ext uri="{FF2B5EF4-FFF2-40B4-BE49-F238E27FC236}">
                <a16:creationId xmlns:a16="http://schemas.microsoft.com/office/drawing/2014/main" id="{9C7E9A91-8EA0-F540-9A3F-9025A193EC8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711200" y="381000"/>
            <a:ext cx="10769600" cy="99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fi-FI"/>
              <a:t>Click to edit Master title style</a:t>
            </a:r>
          </a:p>
        </p:txBody>
      </p:sp>
      <p:sp>
        <p:nvSpPr>
          <p:cNvPr id="1027" name="Rectangle 15">
            <a:extLst>
              <a:ext uri="{FF2B5EF4-FFF2-40B4-BE49-F238E27FC236}">
                <a16:creationId xmlns:a16="http://schemas.microsoft.com/office/drawing/2014/main" id="{8E2EB4C8-9718-EE45-8FE6-0BD880BA263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1752600"/>
            <a:ext cx="10363200" cy="487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fi-FI"/>
              <a:t>Click to edit Master text styles</a:t>
            </a:r>
          </a:p>
          <a:p>
            <a:pPr lvl="1"/>
            <a:r>
              <a:rPr lang="en-US" altLang="fi-FI"/>
              <a:t>Second level</a:t>
            </a:r>
          </a:p>
          <a:p>
            <a:pPr lvl="2"/>
            <a:r>
              <a:rPr lang="en-US" altLang="fi-FI"/>
              <a:t>Third level</a:t>
            </a:r>
          </a:p>
          <a:p>
            <a:pPr lvl="3"/>
            <a:r>
              <a:rPr lang="en-US" altLang="fi-FI"/>
              <a:t>Fourth level</a:t>
            </a:r>
          </a:p>
          <a:p>
            <a:pPr lvl="4"/>
            <a:r>
              <a:rPr lang="en-US" altLang="fi-FI"/>
              <a:t>Fifth level</a:t>
            </a:r>
          </a:p>
        </p:txBody>
      </p:sp>
      <p:sp>
        <p:nvSpPr>
          <p:cNvPr id="64528" name="Rectangle 16">
            <a:extLst>
              <a:ext uri="{FF2B5EF4-FFF2-40B4-BE49-F238E27FC236}">
                <a16:creationId xmlns:a16="http://schemas.microsoft.com/office/drawing/2014/main" id="{7135BB9F-768B-6343-84FC-BF59E4530E67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14400" y="6248400"/>
            <a:ext cx="2540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40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4529" name="Rectangle 17">
            <a:extLst>
              <a:ext uri="{FF2B5EF4-FFF2-40B4-BE49-F238E27FC236}">
                <a16:creationId xmlns:a16="http://schemas.microsoft.com/office/drawing/2014/main" id="{53A8919F-D5B3-514E-A058-657C4558917A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8400"/>
            <a:ext cx="3860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4530" name="Rectangle 18">
            <a:extLst>
              <a:ext uri="{FF2B5EF4-FFF2-40B4-BE49-F238E27FC236}">
                <a16:creationId xmlns:a16="http://schemas.microsoft.com/office/drawing/2014/main" id="{FDEB0571-6B24-F84D-A9ED-717A6BA687E5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8400"/>
            <a:ext cx="2540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>
                <a:latin typeface="Times New Roman" panose="02020603050405020304" pitchFamily="18" charset="0"/>
              </a:defRPr>
            </a:lvl1pPr>
          </a:lstStyle>
          <a:p>
            <a:fld id="{D6A0A7E7-3A0B-9243-B435-D432EB49A548}" type="slidenum">
              <a:rPr lang="en-US" altLang="en-FI"/>
              <a:pPr/>
              <a:t>‹#›</a:t>
            </a:fld>
            <a:endParaRPr lang="en-US" altLang="en-FI"/>
          </a:p>
        </p:txBody>
      </p:sp>
      <p:sp>
        <p:nvSpPr>
          <p:cNvPr id="1031" name="Rectangle 19">
            <a:extLst>
              <a:ext uri="{FF2B5EF4-FFF2-40B4-BE49-F238E27FC236}">
                <a16:creationId xmlns:a16="http://schemas.microsoft.com/office/drawing/2014/main" id="{3F779199-7696-A445-AFE3-1FACF99C59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1201" y="1371601"/>
            <a:ext cx="10773833" cy="155575"/>
          </a:xfrm>
          <a:prstGeom prst="rect">
            <a:avLst/>
          </a:prstGeom>
          <a:gradFill rotWithShape="0">
            <a:gsLst>
              <a:gs pos="0">
                <a:srgbClr val="A50021"/>
              </a:gs>
              <a:gs pos="100000">
                <a:schemeClr val="tx1"/>
              </a:gs>
            </a:gsLst>
            <a:lin ang="0" scaled="1"/>
          </a:gra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r">
              <a:defRPr sz="4000">
                <a:solidFill>
                  <a:schemeClr val="tx1"/>
                </a:solidFill>
                <a:latin typeface="Lucida Sans" panose="020B0602030504020204" pitchFamily="34" charset="0"/>
              </a:defRPr>
            </a:lvl1pPr>
            <a:lvl2pPr marL="742950" indent="-285750" algn="r">
              <a:defRPr sz="4000">
                <a:solidFill>
                  <a:schemeClr val="tx1"/>
                </a:solidFill>
                <a:latin typeface="Lucida Sans" panose="020B0602030504020204" pitchFamily="34" charset="0"/>
              </a:defRPr>
            </a:lvl2pPr>
            <a:lvl3pPr marL="1143000" indent="-228600" algn="r">
              <a:defRPr sz="4000">
                <a:solidFill>
                  <a:schemeClr val="tx1"/>
                </a:solidFill>
                <a:latin typeface="Lucida Sans" panose="020B0602030504020204" pitchFamily="34" charset="0"/>
              </a:defRPr>
            </a:lvl3pPr>
            <a:lvl4pPr marL="1600200" indent="-228600" algn="r">
              <a:defRPr sz="4000">
                <a:solidFill>
                  <a:schemeClr val="tx1"/>
                </a:solidFill>
                <a:latin typeface="Lucida Sans" panose="020B0602030504020204" pitchFamily="34" charset="0"/>
              </a:defRPr>
            </a:lvl4pPr>
            <a:lvl5pPr marL="2057400" indent="-228600" algn="r">
              <a:defRPr sz="4000">
                <a:solidFill>
                  <a:schemeClr val="tx1"/>
                </a:solidFill>
                <a:latin typeface="Lucida Sans" panose="020B0602030504020204" pitchFamily="34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anose="020B0602030504020204" pitchFamily="34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anose="020B0602030504020204" pitchFamily="34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anose="020B0602030504020204" pitchFamily="34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anose="020B0602030504020204" pitchFamily="34" charset="0"/>
              </a:defRPr>
            </a:lvl9pPr>
          </a:lstStyle>
          <a:p>
            <a:pPr algn="ctr" eaLnBrk="1" hangingPunct="1">
              <a:defRPr/>
            </a:pPr>
            <a:endParaRPr lang="en-US" sz="2400">
              <a:solidFill>
                <a:srgbClr val="A50021"/>
              </a:solidFill>
              <a:latin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77475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Lucida Sans" panose="020B0602030504020204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Lucida Sans" panose="020B0602030504020204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Lucida Sans" panose="020B0602030504020204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Lucida Sans" panose="020B0602030504020204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Lucida Sans" panose="020B0602030504020204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Lucida Sans" panose="020B0602030504020204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Lucida Sans" panose="020B0602030504020204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Lucida Sans" panose="020B060203050402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A50021"/>
        </a:buClr>
        <a:buSzPct val="60000"/>
        <a:buFont typeface="Wingdings" pitchFamily="2" charset="2"/>
        <a:buChar char="n"/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55000"/>
        <a:buFont typeface="Wingdings" pitchFamily="2" charset="2"/>
        <a:buChar char="n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A50021"/>
        </a:buClr>
        <a:buSzPct val="50000"/>
        <a:buFont typeface="Wingdings" pitchFamily="2" charset="2"/>
        <a:buChar char="n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55000"/>
        <a:buFont typeface="Wingdings" pitchFamily="2" charset="2"/>
        <a:buChar char="n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rgbClr val="A50021"/>
        </a:buClr>
        <a:buSzPct val="50000"/>
        <a:buFont typeface="Wingdings" pitchFamily="2" charset="2"/>
        <a:buChar char="n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close up of a logo&#10;&#10;Description automatically generated">
            <a:extLst>
              <a:ext uri="{FF2B5EF4-FFF2-40B4-BE49-F238E27FC236}">
                <a16:creationId xmlns:a16="http://schemas.microsoft.com/office/drawing/2014/main" id="{3D089BB0-BA65-C24C-A6AA-39761938F6E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300"/>
                    </a14:imgEffect>
                  </a14:imgLayer>
                </a14:imgProps>
              </a:ext>
            </a:extLst>
          </a:blip>
          <a:srcRect t="3680" b="8788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ACB484E-7699-2A46-9F53-D94BDBB41691}"/>
              </a:ext>
            </a:extLst>
          </p:cNvPr>
          <p:cNvSpPr txBox="1"/>
          <p:nvPr/>
        </p:nvSpPr>
        <p:spPr>
          <a:xfrm>
            <a:off x="6271846" y="2754923"/>
            <a:ext cx="4970585" cy="147732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PROJECT 18. AUTOMATIC TEXT SUMMARIZATION</a:t>
            </a:r>
          </a:p>
          <a:p>
            <a:r>
              <a:rPr lang="en-US" dirty="0"/>
              <a:t>ARMI KORHONEN</a:t>
            </a:r>
          </a:p>
          <a:p>
            <a:r>
              <a:rPr lang="en-US" dirty="0"/>
              <a:t>NIINA MÄKINEN</a:t>
            </a:r>
          </a:p>
          <a:p>
            <a:r>
              <a:rPr lang="en-US" dirty="0"/>
              <a:t>TEEMU HERTTUA</a:t>
            </a:r>
          </a:p>
          <a:p>
            <a:r>
              <a:rPr lang="en-US" dirty="0"/>
              <a:t>JASMIN AL AMIR</a:t>
            </a:r>
          </a:p>
        </p:txBody>
      </p:sp>
    </p:spTree>
    <p:extLst>
      <p:ext uri="{BB962C8B-B14F-4D97-AF65-F5344CB8AC3E}">
        <p14:creationId xmlns:p14="http://schemas.microsoft.com/office/powerpoint/2010/main" val="30065725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D4143-3EE0-C845-BED9-A5A85A94B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CHART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CAB84F-4ED8-6948-ADB4-15F19B65CB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55064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AE3705D-5EC9-FB48-89FA-6EB920F752F6}"/>
              </a:ext>
            </a:extLst>
          </p:cNvPr>
          <p:cNvSpPr/>
          <p:nvPr/>
        </p:nvSpPr>
        <p:spPr>
          <a:xfrm>
            <a:off x="1028824" y="1619344"/>
            <a:ext cx="4896259" cy="1456741"/>
          </a:xfrm>
          <a:prstGeom prst="rect">
            <a:avLst/>
          </a:prstGeom>
          <a:solidFill>
            <a:srgbClr val="2BB288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FI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C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</a:t>
            </a:r>
            <a:r>
              <a:rPr kumimoji="0" lang="en-FI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mpletion of GUI:</a:t>
            </a:r>
          </a:p>
          <a:p>
            <a:pPr marL="285750" marR="0" lvl="0" indent="-28575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Char char="v"/>
              <a:tabLst/>
              <a:defRPr/>
            </a:pPr>
            <a:r>
              <a:rPr kumimoji="0" lang="en-FI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More options for selections of summarizers</a:t>
            </a:r>
          </a:p>
          <a:p>
            <a:pPr marL="285750" marR="0" lvl="0" indent="-28575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Char char="v"/>
              <a:tabLst/>
              <a:defRPr/>
            </a:pPr>
            <a:r>
              <a:rPr kumimoji="0" lang="en-FI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Omplement backend for rouge and </a:t>
            </a:r>
            <a:r>
              <a:rPr lang="en-FI" dirty="0">
                <a:solidFill>
                  <a:srgbClr val="FFFFFF"/>
                </a:solidFill>
                <a:latin typeface="Arial" panose="020B0604020202020204"/>
              </a:rPr>
              <a:t>spacy</a:t>
            </a:r>
          </a:p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FI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28551F9-AA69-2C45-8AAD-75C416F79823}"/>
              </a:ext>
            </a:extLst>
          </p:cNvPr>
          <p:cNvCxnSpPr/>
          <p:nvPr/>
        </p:nvCxnSpPr>
        <p:spPr>
          <a:xfrm>
            <a:off x="1032191" y="1236173"/>
            <a:ext cx="9617765" cy="0"/>
          </a:xfrm>
          <a:prstGeom prst="line">
            <a:avLst/>
          </a:prstGeom>
          <a:ln>
            <a:headEnd type="oval"/>
            <a:tailEnd type="oval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9D1A7FA3-909B-864E-B0A8-CD63D4104E47}"/>
              </a:ext>
            </a:extLst>
          </p:cNvPr>
          <p:cNvSpPr txBox="1"/>
          <p:nvPr/>
        </p:nvSpPr>
        <p:spPr>
          <a:xfrm>
            <a:off x="531197" y="802865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FI" sz="1800" b="0" i="0" u="none" strike="noStrike" kern="1200" cap="none" spc="0" normalizeH="0" baseline="0" noProof="0" dirty="0">
                <a:ln>
                  <a:noFill/>
                </a:ln>
                <a:solidFill>
                  <a:srgbClr val="404C5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20.10.2020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520D9B3-5706-924D-BE07-97D62832DA8E}"/>
              </a:ext>
            </a:extLst>
          </p:cNvPr>
          <p:cNvSpPr txBox="1"/>
          <p:nvPr/>
        </p:nvSpPr>
        <p:spPr>
          <a:xfrm>
            <a:off x="10108780" y="814592"/>
            <a:ext cx="1193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FI" dirty="0">
                <a:solidFill>
                  <a:srgbClr val="404C5F"/>
                </a:solidFill>
                <a:latin typeface="Arial" panose="020B0604020202020204"/>
              </a:rPr>
              <a:t>8.11.2020</a:t>
            </a:r>
            <a:endParaRPr kumimoji="0" lang="en-FI" sz="1800" b="0" i="0" u="none" strike="noStrike" kern="1200" cap="none" spc="0" normalizeH="0" baseline="0" noProof="0" dirty="0">
              <a:ln>
                <a:noFill/>
              </a:ln>
              <a:solidFill>
                <a:srgbClr val="404C5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813C5E59-9FA9-9647-8F76-04C3664563E7}"/>
              </a:ext>
            </a:extLst>
          </p:cNvPr>
          <p:cNvCxnSpPr/>
          <p:nvPr/>
        </p:nvCxnSpPr>
        <p:spPr>
          <a:xfrm>
            <a:off x="5928458" y="1125497"/>
            <a:ext cx="0" cy="221352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5D35D34-A818-C64B-864E-B7F2C49EC8A3}"/>
              </a:ext>
            </a:extLst>
          </p:cNvPr>
          <p:cNvCxnSpPr/>
          <p:nvPr/>
        </p:nvCxnSpPr>
        <p:spPr>
          <a:xfrm>
            <a:off x="10614910" y="1125497"/>
            <a:ext cx="0" cy="221352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2" name="Title 1">
            <a:extLst>
              <a:ext uri="{FF2B5EF4-FFF2-40B4-BE49-F238E27FC236}">
                <a16:creationId xmlns:a16="http://schemas.microsoft.com/office/drawing/2014/main" id="{D86AE661-C9A9-D34B-B96F-172918F26986}"/>
              </a:ext>
            </a:extLst>
          </p:cNvPr>
          <p:cNvSpPr txBox="1">
            <a:spLocks/>
          </p:cNvSpPr>
          <p:nvPr/>
        </p:nvSpPr>
        <p:spPr>
          <a:xfrm>
            <a:off x="558409" y="80423"/>
            <a:ext cx="10668000" cy="9187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FI" dirty="0"/>
              <a:t>GROUP PROJECT SCHEDULE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5C68A06-36CF-524C-A366-8E83BAAC2EC2}"/>
              </a:ext>
            </a:extLst>
          </p:cNvPr>
          <p:cNvSpPr/>
          <p:nvPr/>
        </p:nvSpPr>
        <p:spPr>
          <a:xfrm>
            <a:off x="1028824" y="3289859"/>
            <a:ext cx="4896258" cy="1530197"/>
          </a:xfrm>
          <a:prstGeom prst="rect">
            <a:avLst/>
          </a:prstGeom>
          <a:solidFill>
            <a:srgbClr val="2BB288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fi-FI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Performance </a:t>
            </a:r>
            <a:r>
              <a:rPr kumimoji="0" lang="fi-FI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metrics</a:t>
            </a:r>
            <a:r>
              <a:rPr lang="fi-FI" dirty="0">
                <a:solidFill>
                  <a:srgbClr val="FFFFFF"/>
                </a:solidFill>
                <a:latin typeface="Arial" panose="020B0604020202020204"/>
              </a:rPr>
              <a:t>:</a:t>
            </a:r>
          </a:p>
          <a:p>
            <a:pPr marL="285750" marR="0" lvl="0" indent="-28575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Char char="v"/>
              <a:tabLst/>
              <a:defRPr/>
            </a:pPr>
            <a:r>
              <a:rPr kumimoji="0" lang="fi-FI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Memory </a:t>
            </a:r>
            <a:r>
              <a:rPr kumimoji="0" lang="fi-FI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usage</a:t>
            </a:r>
            <a:endParaRPr kumimoji="0" lang="fi-FI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  <a:p>
            <a:pPr marL="285750" marR="0" lvl="0" indent="-28575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Char char="v"/>
              <a:tabLst/>
              <a:defRPr/>
            </a:pPr>
            <a:r>
              <a:rPr lang="fi-FI" dirty="0" err="1">
                <a:solidFill>
                  <a:srgbClr val="FFFFFF"/>
                </a:solidFill>
                <a:latin typeface="Arial" panose="020B0604020202020204"/>
              </a:rPr>
              <a:t>Processor</a:t>
            </a:r>
            <a:r>
              <a:rPr lang="fi-FI" dirty="0">
                <a:solidFill>
                  <a:srgbClr val="FFFFFF"/>
                </a:solidFill>
                <a:latin typeface="Arial" panose="020B0604020202020204"/>
              </a:rPr>
              <a:t> </a:t>
            </a:r>
            <a:r>
              <a:rPr lang="fi-FI" dirty="0" err="1">
                <a:solidFill>
                  <a:srgbClr val="FFFFFF"/>
                </a:solidFill>
                <a:latin typeface="Arial" panose="020B0604020202020204"/>
              </a:rPr>
              <a:t>usage</a:t>
            </a:r>
            <a:endParaRPr lang="fi-FI" dirty="0">
              <a:solidFill>
                <a:srgbClr val="FFFFFF"/>
              </a:solidFill>
              <a:latin typeface="Arial" panose="020B0604020202020204"/>
            </a:endParaRPr>
          </a:p>
          <a:p>
            <a:pPr marL="285750" marR="0" lvl="0" indent="-28575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Char char="v"/>
              <a:tabLst/>
              <a:defRPr/>
            </a:pPr>
            <a:r>
              <a:rPr kumimoji="0" lang="fi-FI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Timing</a:t>
            </a:r>
            <a:endParaRPr kumimoji="0" lang="fi-FI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  <a:p>
            <a:pPr marL="285750" marR="0" lvl="0" indent="-28575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Char char="v"/>
              <a:tabLst/>
              <a:defRPr/>
            </a:pPr>
            <a:r>
              <a:rPr lang="fi-FI" dirty="0" err="1">
                <a:solidFill>
                  <a:srgbClr val="FFFFFF"/>
                </a:solidFill>
                <a:latin typeface="Arial" panose="020B0604020202020204"/>
              </a:rPr>
              <a:t>Comparing</a:t>
            </a:r>
            <a:r>
              <a:rPr lang="fi-FI" dirty="0">
                <a:solidFill>
                  <a:srgbClr val="FFFFFF"/>
                </a:solidFill>
                <a:latin typeface="Arial" panose="020B0604020202020204"/>
              </a:rPr>
              <a:t> </a:t>
            </a:r>
            <a:r>
              <a:rPr lang="fi-FI" dirty="0" err="1">
                <a:solidFill>
                  <a:srgbClr val="FFFFFF"/>
                </a:solidFill>
                <a:latin typeface="Arial" panose="020B0604020202020204"/>
              </a:rPr>
              <a:t>against</a:t>
            </a:r>
            <a:r>
              <a:rPr lang="fi-FI" dirty="0">
                <a:solidFill>
                  <a:srgbClr val="FFFFFF"/>
                </a:solidFill>
                <a:latin typeface="Arial" panose="020B0604020202020204"/>
              </a:rPr>
              <a:t> </a:t>
            </a:r>
            <a:r>
              <a:rPr lang="fi-FI" dirty="0" err="1">
                <a:solidFill>
                  <a:srgbClr val="FFFFFF"/>
                </a:solidFill>
                <a:latin typeface="Arial" panose="020B0604020202020204"/>
              </a:rPr>
              <a:t>another</a:t>
            </a:r>
            <a:r>
              <a:rPr lang="fi-FI" dirty="0">
                <a:solidFill>
                  <a:srgbClr val="FFFFFF"/>
                </a:solidFill>
                <a:latin typeface="Arial" panose="020B0604020202020204"/>
              </a:rPr>
              <a:t> </a:t>
            </a:r>
            <a:r>
              <a:rPr lang="fi-FI" dirty="0" err="1">
                <a:solidFill>
                  <a:srgbClr val="FFFFFF"/>
                </a:solidFill>
                <a:latin typeface="Arial" panose="020B0604020202020204"/>
              </a:rPr>
              <a:t>program</a:t>
            </a:r>
            <a:endParaRPr kumimoji="0" lang="en-FI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53FE4065-7F3F-D645-937F-7E391F811C30}"/>
              </a:ext>
            </a:extLst>
          </p:cNvPr>
          <p:cNvSpPr/>
          <p:nvPr/>
        </p:nvSpPr>
        <p:spPr>
          <a:xfrm>
            <a:off x="1028824" y="5033830"/>
            <a:ext cx="4896258" cy="1530197"/>
          </a:xfrm>
          <a:prstGeom prst="rect">
            <a:avLst/>
          </a:prstGeom>
          <a:solidFill>
            <a:srgbClr val="2BB288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FI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Documentation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A4B46685-526A-D749-970E-25D851246679}"/>
              </a:ext>
            </a:extLst>
          </p:cNvPr>
          <p:cNvSpPr/>
          <p:nvPr/>
        </p:nvSpPr>
        <p:spPr>
          <a:xfrm>
            <a:off x="6438482" y="1659120"/>
            <a:ext cx="4176420" cy="1416961"/>
          </a:xfrm>
          <a:prstGeom prst="rect">
            <a:avLst/>
          </a:prstGeom>
          <a:solidFill>
            <a:srgbClr val="3A9DFF">
              <a:alpha val="85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FI" dirty="0">
                <a:solidFill>
                  <a:srgbClr val="FFFFFF"/>
                </a:solidFill>
                <a:latin typeface="Arial" panose="020B0604020202020204"/>
              </a:rPr>
              <a:t>Completing</a:t>
            </a:r>
            <a:r>
              <a:rPr kumimoji="0" lang="en-FI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the testing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5F7D7FF-284F-8840-B880-6F19CC285012}"/>
              </a:ext>
            </a:extLst>
          </p:cNvPr>
          <p:cNvSpPr txBox="1"/>
          <p:nvPr/>
        </p:nvSpPr>
        <p:spPr>
          <a:xfrm>
            <a:off x="2656506" y="1288423"/>
            <a:ext cx="1723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I" dirty="0"/>
              <a:t>PHASE A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FA06F9A-3584-7046-9E3D-309F8C8D3414}"/>
              </a:ext>
            </a:extLst>
          </p:cNvPr>
          <p:cNvSpPr txBox="1"/>
          <p:nvPr/>
        </p:nvSpPr>
        <p:spPr>
          <a:xfrm>
            <a:off x="8358683" y="1233095"/>
            <a:ext cx="1723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I" dirty="0"/>
              <a:t>PHASE B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8835C0D-357C-0F4D-AA40-545B30C59DF6}"/>
              </a:ext>
            </a:extLst>
          </p:cNvPr>
          <p:cNvSpPr/>
          <p:nvPr/>
        </p:nvSpPr>
        <p:spPr>
          <a:xfrm>
            <a:off x="6494062" y="3300148"/>
            <a:ext cx="4120839" cy="1416961"/>
          </a:xfrm>
          <a:prstGeom prst="rect">
            <a:avLst/>
          </a:prstGeom>
          <a:solidFill>
            <a:srgbClr val="3A9DFF">
              <a:alpha val="85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FI" dirty="0">
                <a:solidFill>
                  <a:srgbClr val="FFFFFF"/>
                </a:solidFill>
                <a:latin typeface="Arial" panose="020B0604020202020204"/>
              </a:rPr>
              <a:t>Completing</a:t>
            </a:r>
            <a:r>
              <a:rPr kumimoji="0" lang="en-FI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the report</a:t>
            </a:r>
          </a:p>
        </p:txBody>
      </p:sp>
    </p:spTree>
    <p:extLst>
      <p:ext uri="{BB962C8B-B14F-4D97-AF65-F5344CB8AC3E}">
        <p14:creationId xmlns:p14="http://schemas.microsoft.com/office/powerpoint/2010/main" val="35787403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297623BB-0E37-E240-BA8D-A7585DB64D6F}"/>
              </a:ext>
            </a:extLst>
          </p:cNvPr>
          <p:cNvGrpSpPr/>
          <p:nvPr/>
        </p:nvGrpSpPr>
        <p:grpSpPr>
          <a:xfrm>
            <a:off x="838199" y="2252871"/>
            <a:ext cx="10515599" cy="4280452"/>
            <a:chOff x="838200" y="2908285"/>
            <a:chExt cx="9153758" cy="3268677"/>
          </a:xfrm>
        </p:grpSpPr>
        <p:sp>
          <p:nvSpPr>
            <p:cNvPr id="7" name="Notched Right Arrow 6">
              <a:extLst>
                <a:ext uri="{FF2B5EF4-FFF2-40B4-BE49-F238E27FC236}">
                  <a16:creationId xmlns:a16="http://schemas.microsoft.com/office/drawing/2014/main" id="{3E015DC2-EB29-FD47-8D5B-262C70A61156}"/>
                </a:ext>
              </a:extLst>
            </p:cNvPr>
            <p:cNvSpPr/>
            <p:nvPr/>
          </p:nvSpPr>
          <p:spPr>
            <a:xfrm>
              <a:off x="838200" y="3888888"/>
              <a:ext cx="9153758" cy="1307471"/>
            </a:xfrm>
            <a:prstGeom prst="notchedRightArrow">
              <a:avLst/>
            </a:prstGeom>
          </p:spPr>
          <p:style>
            <a:lnRef idx="0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C1D58E75-7613-8E4E-99C3-779BCFC467B8}"/>
                </a:ext>
              </a:extLst>
            </p:cNvPr>
            <p:cNvSpPr/>
            <p:nvPr/>
          </p:nvSpPr>
          <p:spPr>
            <a:xfrm>
              <a:off x="839008" y="2908285"/>
              <a:ext cx="1296222" cy="1307471"/>
            </a:xfrm>
            <a:custGeom>
              <a:avLst/>
              <a:gdLst>
                <a:gd name="connsiteX0" fmla="*/ 0 w 1296222"/>
                <a:gd name="connsiteY0" fmla="*/ 0 h 1307471"/>
                <a:gd name="connsiteX1" fmla="*/ 1296222 w 1296222"/>
                <a:gd name="connsiteY1" fmla="*/ 0 h 1307471"/>
                <a:gd name="connsiteX2" fmla="*/ 1296222 w 1296222"/>
                <a:gd name="connsiteY2" fmla="*/ 1307471 h 1307471"/>
                <a:gd name="connsiteX3" fmla="*/ 0 w 1296222"/>
                <a:gd name="connsiteY3" fmla="*/ 1307471 h 1307471"/>
                <a:gd name="connsiteX4" fmla="*/ 0 w 1296222"/>
                <a:gd name="connsiteY4" fmla="*/ 0 h 1307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96222" h="1307471">
                  <a:moveTo>
                    <a:pt x="0" y="0"/>
                  </a:moveTo>
                  <a:lnTo>
                    <a:pt x="1296222" y="0"/>
                  </a:lnTo>
                  <a:lnTo>
                    <a:pt x="1296222" y="1307471"/>
                  </a:lnTo>
                  <a:lnTo>
                    <a:pt x="0" y="1307471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71120" tIns="71120" rIns="71120" bIns="71120" numCol="1" spcCol="1270" anchor="b" anchorCtr="0">
              <a:noAutofit/>
            </a:bodyPr>
            <a:lstStyle/>
            <a:p>
              <a:pPr marL="0" lvl="0" indent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FI" sz="1000" kern="1200" dirty="0">
                  <a:latin typeface="Century Gothic" panose="020B0502020202020204" pitchFamily="34" charset="0"/>
                </a:rPr>
                <a:t>GUI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93806D10-A108-0A4A-8420-DD8F8681B63E}"/>
                </a:ext>
              </a:extLst>
            </p:cNvPr>
            <p:cNvSpPr/>
            <p:nvPr/>
          </p:nvSpPr>
          <p:spPr>
            <a:xfrm>
              <a:off x="1323685" y="4379190"/>
              <a:ext cx="326867" cy="326867"/>
            </a:xfrm>
            <a:prstGeom prst="ellipse">
              <a:avLst/>
            </a:prstGeom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D19E319-DA7F-2941-B695-8911EC89046B}"/>
                </a:ext>
              </a:extLst>
            </p:cNvPr>
            <p:cNvSpPr/>
            <p:nvPr/>
          </p:nvSpPr>
          <p:spPr>
            <a:xfrm>
              <a:off x="2200042" y="4869491"/>
              <a:ext cx="1296222" cy="1307471"/>
            </a:xfrm>
            <a:custGeom>
              <a:avLst/>
              <a:gdLst>
                <a:gd name="connsiteX0" fmla="*/ 0 w 1296222"/>
                <a:gd name="connsiteY0" fmla="*/ 0 h 1307471"/>
                <a:gd name="connsiteX1" fmla="*/ 1296222 w 1296222"/>
                <a:gd name="connsiteY1" fmla="*/ 0 h 1307471"/>
                <a:gd name="connsiteX2" fmla="*/ 1296222 w 1296222"/>
                <a:gd name="connsiteY2" fmla="*/ 1307471 h 1307471"/>
                <a:gd name="connsiteX3" fmla="*/ 0 w 1296222"/>
                <a:gd name="connsiteY3" fmla="*/ 1307471 h 1307471"/>
                <a:gd name="connsiteX4" fmla="*/ 0 w 1296222"/>
                <a:gd name="connsiteY4" fmla="*/ 0 h 1307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96222" h="1307471">
                  <a:moveTo>
                    <a:pt x="0" y="0"/>
                  </a:moveTo>
                  <a:lnTo>
                    <a:pt x="1296222" y="0"/>
                  </a:lnTo>
                  <a:lnTo>
                    <a:pt x="1296222" y="1307471"/>
                  </a:lnTo>
                  <a:lnTo>
                    <a:pt x="0" y="1307471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71120" tIns="71120" rIns="71120" bIns="71120" numCol="1" spcCol="1270" anchor="t" anchorCtr="0">
              <a:noAutofit/>
            </a:bodyPr>
            <a:lstStyle/>
            <a:p>
              <a:pPr marL="0" lvl="0" indent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FI" sz="1000" kern="1200" dirty="0">
                  <a:latin typeface="Century Gothic" panose="020B0502020202020204" pitchFamily="34" charset="0"/>
                </a:rPr>
                <a:t>Completing tool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0A68B2C0-F09C-AE44-99E5-68EAC4E60768}"/>
                </a:ext>
              </a:extLst>
            </p:cNvPr>
            <p:cNvSpPr/>
            <p:nvPr/>
          </p:nvSpPr>
          <p:spPr>
            <a:xfrm>
              <a:off x="2684719" y="4379190"/>
              <a:ext cx="326867" cy="326867"/>
            </a:xfrm>
            <a:prstGeom prst="ellipse">
              <a:avLst/>
            </a:prstGeom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3AB6EA4D-9CDE-3849-87EA-AE3CB4CD20C5}"/>
                </a:ext>
              </a:extLst>
            </p:cNvPr>
            <p:cNvSpPr/>
            <p:nvPr/>
          </p:nvSpPr>
          <p:spPr>
            <a:xfrm>
              <a:off x="3561075" y="2908285"/>
              <a:ext cx="1296222" cy="1307471"/>
            </a:xfrm>
            <a:custGeom>
              <a:avLst/>
              <a:gdLst>
                <a:gd name="connsiteX0" fmla="*/ 0 w 1296222"/>
                <a:gd name="connsiteY0" fmla="*/ 0 h 1307471"/>
                <a:gd name="connsiteX1" fmla="*/ 1296222 w 1296222"/>
                <a:gd name="connsiteY1" fmla="*/ 0 h 1307471"/>
                <a:gd name="connsiteX2" fmla="*/ 1296222 w 1296222"/>
                <a:gd name="connsiteY2" fmla="*/ 1307471 h 1307471"/>
                <a:gd name="connsiteX3" fmla="*/ 0 w 1296222"/>
                <a:gd name="connsiteY3" fmla="*/ 1307471 h 1307471"/>
                <a:gd name="connsiteX4" fmla="*/ 0 w 1296222"/>
                <a:gd name="connsiteY4" fmla="*/ 0 h 1307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96222" h="1307471">
                  <a:moveTo>
                    <a:pt x="0" y="0"/>
                  </a:moveTo>
                  <a:lnTo>
                    <a:pt x="1296222" y="0"/>
                  </a:lnTo>
                  <a:lnTo>
                    <a:pt x="1296222" y="1307471"/>
                  </a:lnTo>
                  <a:lnTo>
                    <a:pt x="0" y="1307471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71120" tIns="71120" rIns="71120" bIns="71120" numCol="1" spcCol="1270" anchor="b" anchorCtr="0">
              <a:noAutofit/>
            </a:bodyPr>
            <a:lstStyle/>
            <a:p>
              <a:pPr marL="0" lvl="0" indent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FI" sz="1000" kern="1200" dirty="0">
                  <a:latin typeface="Century Gothic" panose="020B0502020202020204" pitchFamily="34" charset="0"/>
                </a:rPr>
                <a:t>PRESENTATION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40CB1517-0C63-8B44-BBB0-D63FCF9B9363}"/>
                </a:ext>
              </a:extLst>
            </p:cNvPr>
            <p:cNvSpPr/>
            <p:nvPr/>
          </p:nvSpPr>
          <p:spPr>
            <a:xfrm>
              <a:off x="4045752" y="4379190"/>
              <a:ext cx="326867" cy="326867"/>
            </a:xfrm>
            <a:prstGeom prst="ellipse">
              <a:avLst/>
            </a:prstGeom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8F2AF3B5-16F7-DA40-B60D-D9AB42F06354}"/>
                </a:ext>
              </a:extLst>
            </p:cNvPr>
            <p:cNvSpPr/>
            <p:nvPr/>
          </p:nvSpPr>
          <p:spPr>
            <a:xfrm>
              <a:off x="5406786" y="4379190"/>
              <a:ext cx="326867" cy="326867"/>
            </a:xfrm>
            <a:prstGeom prst="ellipse">
              <a:avLst/>
            </a:prstGeom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542A7648-A0C1-E34D-BE59-5CC16D350E63}"/>
                </a:ext>
              </a:extLst>
            </p:cNvPr>
            <p:cNvSpPr/>
            <p:nvPr/>
          </p:nvSpPr>
          <p:spPr>
            <a:xfrm>
              <a:off x="6767819" y="4379190"/>
              <a:ext cx="326867" cy="326867"/>
            </a:xfrm>
            <a:prstGeom prst="ellipse">
              <a:avLst/>
            </a:prstGeom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6BB05230-7A46-0249-8A25-8A1247D83032}"/>
                </a:ext>
              </a:extLst>
            </p:cNvPr>
            <p:cNvSpPr/>
            <p:nvPr/>
          </p:nvSpPr>
          <p:spPr>
            <a:xfrm>
              <a:off x="8128852" y="4379190"/>
              <a:ext cx="326867" cy="326867"/>
            </a:xfrm>
            <a:prstGeom prst="ellipse">
              <a:avLst/>
            </a:prstGeom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E6438034-EFEE-C948-B944-44B9B45DB543}"/>
                </a:ext>
              </a:extLst>
            </p:cNvPr>
            <p:cNvSpPr/>
            <p:nvPr/>
          </p:nvSpPr>
          <p:spPr>
            <a:xfrm>
              <a:off x="4891504" y="4094647"/>
              <a:ext cx="1296222" cy="1307471"/>
            </a:xfrm>
            <a:custGeom>
              <a:avLst/>
              <a:gdLst>
                <a:gd name="connsiteX0" fmla="*/ 0 w 1296222"/>
                <a:gd name="connsiteY0" fmla="*/ 0 h 1307471"/>
                <a:gd name="connsiteX1" fmla="*/ 1296222 w 1296222"/>
                <a:gd name="connsiteY1" fmla="*/ 0 h 1307471"/>
                <a:gd name="connsiteX2" fmla="*/ 1296222 w 1296222"/>
                <a:gd name="connsiteY2" fmla="*/ 1307471 h 1307471"/>
                <a:gd name="connsiteX3" fmla="*/ 0 w 1296222"/>
                <a:gd name="connsiteY3" fmla="*/ 1307471 h 1307471"/>
                <a:gd name="connsiteX4" fmla="*/ 0 w 1296222"/>
                <a:gd name="connsiteY4" fmla="*/ 0 h 1307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96222" h="1307471">
                  <a:moveTo>
                    <a:pt x="0" y="0"/>
                  </a:moveTo>
                  <a:lnTo>
                    <a:pt x="1296222" y="0"/>
                  </a:lnTo>
                  <a:lnTo>
                    <a:pt x="1296222" y="1307471"/>
                  </a:lnTo>
                  <a:lnTo>
                    <a:pt x="0" y="1307471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71120" tIns="71120" rIns="71120" bIns="71120" numCol="1" spcCol="1270" anchor="b" anchorCtr="0">
              <a:noAutofit/>
            </a:bodyPr>
            <a:lstStyle/>
            <a:p>
              <a:pPr marL="0" lvl="0" indent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FI" sz="1000" kern="1200" dirty="0">
                  <a:latin typeface="Century Gothic" panose="020B0502020202020204" pitchFamily="34" charset="0"/>
                </a:rPr>
                <a:t>REPORT</a:t>
              </a: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98AAE2A7-3C1E-514D-A255-5D3E72F0EF30}"/>
              </a:ext>
            </a:extLst>
          </p:cNvPr>
          <p:cNvSpPr txBox="1"/>
          <p:nvPr/>
        </p:nvSpPr>
        <p:spPr>
          <a:xfrm>
            <a:off x="1431260" y="4208429"/>
            <a:ext cx="30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I" dirty="0">
                <a:solidFill>
                  <a:schemeClr val="bg1"/>
                </a:solidFill>
                <a:latin typeface="Century Gothic" panose="020B0502020202020204" pitchFamily="34" charset="0"/>
              </a:rPr>
              <a:t>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3985360-D6D3-D647-A559-87571374340F}"/>
              </a:ext>
            </a:extLst>
          </p:cNvPr>
          <p:cNvSpPr txBox="1"/>
          <p:nvPr/>
        </p:nvSpPr>
        <p:spPr>
          <a:xfrm>
            <a:off x="4555276" y="4211039"/>
            <a:ext cx="30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I" dirty="0">
                <a:solidFill>
                  <a:schemeClr val="bg1"/>
                </a:solidFill>
                <a:latin typeface="Century Gothic" panose="020B0502020202020204" pitchFamily="34" charset="0"/>
              </a:rPr>
              <a:t>3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932F5A9-1D02-444E-B7B1-6B9E20F8CAF6}"/>
              </a:ext>
            </a:extLst>
          </p:cNvPr>
          <p:cNvSpPr txBox="1"/>
          <p:nvPr/>
        </p:nvSpPr>
        <p:spPr>
          <a:xfrm>
            <a:off x="2997994" y="4208429"/>
            <a:ext cx="30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I" dirty="0">
                <a:solidFill>
                  <a:schemeClr val="bg1"/>
                </a:solidFill>
                <a:latin typeface="Century Gothic" panose="020B0502020202020204" pitchFamily="34" charset="0"/>
              </a:rPr>
              <a:t>2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3F4F894-261B-5549-9506-7F5353A46FF1}"/>
              </a:ext>
            </a:extLst>
          </p:cNvPr>
          <p:cNvSpPr txBox="1"/>
          <p:nvPr/>
        </p:nvSpPr>
        <p:spPr>
          <a:xfrm>
            <a:off x="6126951" y="4219674"/>
            <a:ext cx="30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FI" dirty="0">
                <a:solidFill>
                  <a:schemeClr val="bg1"/>
                </a:solidFill>
                <a:latin typeface="Century Gothic" panose="020B0502020202020204" pitchFamily="34" charset="0"/>
              </a:rPr>
              <a:t>4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D0ED46C-9F38-2540-89DF-9A2C657FA373}"/>
              </a:ext>
            </a:extLst>
          </p:cNvPr>
          <p:cNvSpPr txBox="1"/>
          <p:nvPr/>
        </p:nvSpPr>
        <p:spPr>
          <a:xfrm>
            <a:off x="7699773" y="4208429"/>
            <a:ext cx="30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FI" dirty="0">
                <a:solidFill>
                  <a:schemeClr val="bg1"/>
                </a:solidFill>
                <a:latin typeface="Century Gothic" panose="020B0502020202020204" pitchFamily="34" charset="0"/>
              </a:rPr>
              <a:t>5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0CACDA1-4295-4341-92C5-10042DF96908}"/>
              </a:ext>
            </a:extLst>
          </p:cNvPr>
          <p:cNvSpPr txBox="1"/>
          <p:nvPr/>
        </p:nvSpPr>
        <p:spPr>
          <a:xfrm>
            <a:off x="9248858" y="4215595"/>
            <a:ext cx="30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FI" dirty="0">
                <a:solidFill>
                  <a:schemeClr val="bg1"/>
                </a:solidFill>
                <a:latin typeface="Century Gothic" panose="020B0502020202020204" pitchFamily="34" charset="0"/>
              </a:rPr>
              <a:t>6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CFA8762-8153-F249-8E07-FFB5D11964A0}"/>
              </a:ext>
            </a:extLst>
          </p:cNvPr>
          <p:cNvSpPr/>
          <p:nvPr/>
        </p:nvSpPr>
        <p:spPr>
          <a:xfrm>
            <a:off x="704823" y="3578434"/>
            <a:ext cx="1651526" cy="1514061"/>
          </a:xfrm>
          <a:prstGeom prst="rect">
            <a:avLst/>
          </a:prstGeom>
          <a:solidFill>
            <a:schemeClr val="accent1">
              <a:alpha val="34000"/>
            </a:schemeClr>
          </a:solidFill>
          <a:ln>
            <a:solidFill>
              <a:schemeClr val="accent1">
                <a:shade val="50000"/>
                <a:alpha val="7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I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485EDE4-832B-FB48-94F4-496B3B77B17B}"/>
              </a:ext>
            </a:extLst>
          </p:cNvPr>
          <p:cNvSpPr txBox="1"/>
          <p:nvPr/>
        </p:nvSpPr>
        <p:spPr>
          <a:xfrm>
            <a:off x="736957" y="3209102"/>
            <a:ext cx="19787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I" dirty="0"/>
              <a:t>Current project</a:t>
            </a: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6167D7AE-18FD-7345-83BB-C9ECFA560C6E}"/>
              </a:ext>
            </a:extLst>
          </p:cNvPr>
          <p:cNvSpPr txBox="1">
            <a:spLocks/>
          </p:cNvSpPr>
          <p:nvPr/>
        </p:nvSpPr>
        <p:spPr>
          <a:xfrm>
            <a:off x="558409" y="80423"/>
            <a:ext cx="10668000" cy="9187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FI" dirty="0"/>
              <a:t>GROUP PROJECT SCHEDULE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DAFC3B8-0D93-8040-8D50-A903262FE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1345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>
            <a:extLst>
              <a:ext uri="{FF2B5EF4-FFF2-40B4-BE49-F238E27FC236}">
                <a16:creationId xmlns:a16="http://schemas.microsoft.com/office/drawing/2014/main" id="{8D89C006-8887-4443-A897-0739293FC8E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600200" y="381000"/>
            <a:ext cx="9525000" cy="990600"/>
          </a:xfrm>
        </p:spPr>
        <p:txBody>
          <a:bodyPr/>
          <a:lstStyle/>
          <a:p>
            <a:pPr eaLnBrk="1" hangingPunct="1"/>
            <a:r>
              <a:rPr lang="en-US" altLang="fi-FI" sz="3600"/>
              <a:t>Project overview: Seminar Presentation</a:t>
            </a:r>
            <a:br>
              <a:rPr lang="en-US" altLang="fi-FI" sz="3600"/>
            </a:br>
            <a:r>
              <a:rPr lang="en-US" altLang="fi-FI" sz="3600"/>
              <a:t>Suggested structure for the </a:t>
            </a:r>
            <a:r>
              <a:rPr lang="en-US" altLang="fi-FI" sz="3600">
                <a:solidFill>
                  <a:srgbClr val="FF0000"/>
                </a:solidFill>
              </a:rPr>
              <a:t>presentation</a:t>
            </a:r>
          </a:p>
        </p:txBody>
      </p:sp>
      <p:sp>
        <p:nvSpPr>
          <p:cNvPr id="12291" name="Rectangle 3">
            <a:extLst>
              <a:ext uri="{FF2B5EF4-FFF2-40B4-BE49-F238E27FC236}">
                <a16:creationId xmlns:a16="http://schemas.microsoft.com/office/drawing/2014/main" id="{26759FFD-DB6B-0F43-B520-6F58A3209F1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  <a:defRPr/>
            </a:pPr>
            <a:r>
              <a:rPr lang="en-US" altLang="fi-FI" sz="2000" dirty="0"/>
              <a:t>Title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fi-FI" sz="2000" dirty="0"/>
              <a:t>Group members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fi-FI" sz="2000" dirty="0"/>
              <a:t>Abstract (one short paragraph)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fi-FI" sz="2000" dirty="0"/>
              <a:t>Topic(s) investigated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fi-FI" sz="2000" dirty="0"/>
              <a:t>Relevant prior work (paper citations, actual systems)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fi-FI" sz="2000" dirty="0"/>
              <a:t>Delineation of group member responsibilities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fi-FI" sz="2000" dirty="0"/>
              <a:t>Data sources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fi-FI" sz="2000" dirty="0"/>
              <a:t>Technologies (programming languages, software, etc.)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fi-FI" sz="2000" dirty="0"/>
              <a:t>Existing tools leveraged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fi-FI" sz="2000" dirty="0"/>
              <a:t>Implementation details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fi-FI" sz="2000" dirty="0"/>
              <a:t> Current results so far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fi-FI" sz="2000" dirty="0"/>
              <a:t>Calendar and time-chart diagram of future tasks till final submission and final product</a:t>
            </a:r>
          </a:p>
          <a:p>
            <a:pPr marL="0" indent="0" eaLnBrk="1" hangingPunct="1">
              <a:lnSpc>
                <a:spcPct val="90000"/>
              </a:lnSpc>
              <a:buNone/>
              <a:defRPr/>
            </a:pPr>
            <a:r>
              <a:rPr lang="en-US" altLang="fi-FI" sz="2000" dirty="0">
                <a:sym typeface="Wingdings" panose="05000000000000000000" pitchFamily="2" charset="2"/>
              </a:rPr>
              <a:t> Stick to time of 10 min presentation and up to 2min for questions</a:t>
            </a:r>
            <a:endParaRPr lang="en-US" altLang="fi-FI" sz="1800" dirty="0"/>
          </a:p>
          <a:p>
            <a:pPr eaLnBrk="1" hangingPunct="1">
              <a:lnSpc>
                <a:spcPct val="90000"/>
              </a:lnSpc>
              <a:defRPr/>
            </a:pPr>
            <a:endParaRPr lang="en-US" altLang="fi-FI" sz="2000" dirty="0"/>
          </a:p>
          <a:p>
            <a:pPr eaLnBrk="1" hangingPunct="1">
              <a:lnSpc>
                <a:spcPct val="90000"/>
              </a:lnSpc>
              <a:defRPr/>
            </a:pPr>
            <a:endParaRPr lang="en-US" altLang="fi-FI" sz="2000" dirty="0"/>
          </a:p>
        </p:txBody>
      </p:sp>
    </p:spTree>
    <p:extLst>
      <p:ext uri="{BB962C8B-B14F-4D97-AF65-F5344CB8AC3E}">
        <p14:creationId xmlns:p14="http://schemas.microsoft.com/office/powerpoint/2010/main" val="10592984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D4143-3EE0-C845-BED9-A5A85A94B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ABSTRACT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784802-B1D6-7A4B-92B7-F4FC132856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Project 18: Automatic text summarization</a:t>
            </a:r>
          </a:p>
          <a:p>
            <a:r>
              <a:rPr lang="en-GB" dirty="0"/>
              <a:t>Extractive single document summarization and evaluation with in-built information retrieval and graphical user interface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15046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D4143-3EE0-C845-BED9-A5A85A94B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CAB84F-4ED8-6948-ADB4-15F19B65CB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Features of the project are the GUI through which URL of the text can be submitted</a:t>
            </a:r>
          </a:p>
          <a:p>
            <a:r>
              <a:rPr lang="en-US" dirty="0"/>
              <a:t>GUI Features: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User input (</a:t>
            </a:r>
            <a:r>
              <a:rPr lang="en-US" dirty="0" err="1"/>
              <a:t>Dailu</a:t>
            </a:r>
            <a:r>
              <a:rPr lang="en-US" dirty="0"/>
              <a:t> Mail Article)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Summarizer selection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Output summary review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47231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D4143-3EE0-C845-BED9-A5A85A94B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CAB84F-4ED8-6948-ADB4-15F19B65CB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18033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D4143-3EE0-C845-BED9-A5A85A94B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 RESPONSIBILITIES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CAB84F-4ED8-6948-ADB4-15F19B65CB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64555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D4143-3EE0-C845-BED9-A5A85A94B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CAB84F-4ED8-6948-ADB4-15F19B65CB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76281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D4143-3EE0-C845-BED9-A5A85A94B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TECHNOLOGIES AND TOOLS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CAB84F-4ED8-6948-ADB4-15F19B65CB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90571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D4143-3EE0-C845-BED9-A5A85A94B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CAB84F-4ED8-6948-ADB4-15F19B65CB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85987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D4143-3EE0-C845-BED9-A5A85A94B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SO FAR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CAB84F-4ED8-6948-ADB4-15F19B65CB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49351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s276">
  <a:themeElements>
    <a:clrScheme name="cs276 2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cs276">
      <a:majorFont>
        <a:latin typeface="Lucida Sans"/>
        <a:ea typeface=""/>
        <a:cs typeface=""/>
      </a:majorFont>
      <a:minorFont>
        <a:latin typeface="Lucida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tx1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Lucida Sans" panose="020B060203050402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tx1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Lucida Sans" panose="020B0602030504020204" pitchFamily="34" charset="0"/>
          </a:defRPr>
        </a:defPPr>
      </a:lstStyle>
    </a:lnDef>
  </a:objectDefaults>
  <a:extraClrSchemeLst>
    <a:extraClrScheme>
      <a:clrScheme name="cs276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s276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s276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s276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s276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s276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s276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235</Words>
  <Application>Microsoft Macintosh PowerPoint</Application>
  <PresentationFormat>Widescreen</PresentationFormat>
  <Paragraphs>63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3" baseType="lpstr">
      <vt:lpstr>Arial</vt:lpstr>
      <vt:lpstr>Calibri</vt:lpstr>
      <vt:lpstr>Calibri Light</vt:lpstr>
      <vt:lpstr>Century Gothic</vt:lpstr>
      <vt:lpstr>Lucida Sans</vt:lpstr>
      <vt:lpstr>Tahoma</vt:lpstr>
      <vt:lpstr>Times New Roman</vt:lpstr>
      <vt:lpstr>Wingdings</vt:lpstr>
      <vt:lpstr>Office Theme</vt:lpstr>
      <vt:lpstr>cs276</vt:lpstr>
      <vt:lpstr>PowerPoint Presentation</vt:lpstr>
      <vt:lpstr>ABSTRACT</vt:lpstr>
      <vt:lpstr>PROJECT DESCRIPTION</vt:lpstr>
      <vt:lpstr>THEORY</vt:lpstr>
      <vt:lpstr>GROUP RESPONSIBILITIES</vt:lpstr>
      <vt:lpstr>DATA SOURCES</vt:lpstr>
      <vt:lpstr>TECHNOLOGIES AND TOOLS USED</vt:lpstr>
      <vt:lpstr>IMPLEMENTATIONS</vt:lpstr>
      <vt:lpstr>RESULTS SO FAR</vt:lpstr>
      <vt:lpstr>TIME CHART DIAGRAM</vt:lpstr>
      <vt:lpstr>PowerPoint Presentation</vt:lpstr>
      <vt:lpstr>PowerPoint Presentation</vt:lpstr>
      <vt:lpstr>Project overview: Seminar Presentation Suggested structure for the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Jasmin Al Amir</dc:creator>
  <cp:lastModifiedBy>Jasmin Al Amir</cp:lastModifiedBy>
  <cp:revision>5</cp:revision>
  <dcterms:created xsi:type="dcterms:W3CDTF">2020-10-20T12:02:07Z</dcterms:created>
  <dcterms:modified xsi:type="dcterms:W3CDTF">2020-10-21T18:52:26Z</dcterms:modified>
</cp:coreProperties>
</file>

<file path=docProps/thumbnail.jpeg>
</file>